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bookmarkIdSeed="8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379" r:id="rId3"/>
    <p:sldId id="387" r:id="rId4"/>
    <p:sldId id="368" r:id="rId5"/>
    <p:sldId id="394" r:id="rId6"/>
    <p:sldId id="393" r:id="rId7"/>
    <p:sldId id="370" r:id="rId8"/>
    <p:sldId id="371" r:id="rId9"/>
    <p:sldId id="372" r:id="rId10"/>
    <p:sldId id="380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-70"/>
      <p:regular r:id="rId18"/>
      <p:bold r:id="rId19"/>
      <p:italic r:id="rId20"/>
      <p:boldItalic r:id="rId21"/>
    </p:embeddedFont>
    <p:embeddedFont>
      <p:font typeface="Montserrat Light" panose="00000400000000000000" pitchFamily="2" charset="-70"/>
      <p:regular r:id="rId22"/>
      <p:italic r:id="rId23"/>
    </p:embeddedFont>
    <p:embeddedFont>
      <p:font typeface="TT Firs Neue Light" panose="02000503030000020004" charset="-70"/>
      <p:regular r:id="rId24"/>
      <p:italic r:id="rId25"/>
    </p:embeddedFont>
  </p:embeddedFontLst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/>
  </p:normalViewPr>
  <p:slideViewPr>
    <p:cSldViewPr snapToGrid="0">
      <p:cViewPr varScale="1">
        <p:scale>
          <a:sx n="75" d="100"/>
          <a:sy n="75" d="100"/>
        </p:scale>
        <p:origin x="24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3D065-5947-44A7-BB12-02978833B3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84BA7-9AC9-4D23-B90B-F78B082BF5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5FB6B-8C08-47B8-996F-49364E083BDA}" type="datetimeFigureOut">
              <a:rPr lang="et-EE" smtClean="0"/>
              <a:t>01.02.2022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FD72C-E4E5-4724-BBEB-221FE8C5C7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5BB3F-AF7F-4359-AF2E-02ECDB3C57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3EBBD-AB33-4F8E-A6CF-C52F0D18163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33656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30697-4649-4AF8-9B42-F2DADEC03CD2}" type="datetimeFigureOut">
              <a:rPr lang="et-EE" smtClean="0"/>
              <a:t>01.02.2022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A48DE-D639-4053-959B-43BE4218CEE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4890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End Slide">
    <p:bg>
      <p:bgPr>
        <a:solidFill>
          <a:srgbClr val="0064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4D4C76-147C-41A0-A860-43B6F6F20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49"/>
            <a:ext cx="12192000" cy="6856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970AD7-F003-4628-BB01-0B16AAAC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774" y="1602555"/>
            <a:ext cx="8669518" cy="162141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D0126-7DF5-4D20-B8E8-0FCDF0A46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8482" y="3817855"/>
            <a:ext cx="8669518" cy="193346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104C4-F6B3-42C0-B148-2A260F045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56" y="442250"/>
            <a:ext cx="1464231" cy="23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3F27-B89A-4A9B-97B2-8A9429FA9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0DAE2-133C-4E7E-BABF-3E2C0BBF3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168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D5E9-715D-4F22-85D6-05B74035C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00" y="432000"/>
            <a:ext cx="4244960" cy="2286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0FCA-1F51-476E-89CC-166CF5139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064" y="775024"/>
            <a:ext cx="5185324" cy="5057745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F752C-8359-4DAE-A214-1F0764042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000" y="3162824"/>
            <a:ext cx="4159500" cy="2707653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Montserrat" panose="000005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4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s Slide">
    <p:bg>
      <p:bgPr>
        <a:solidFill>
          <a:srgbClr val="0064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E099-06DC-43DF-B6DE-EF4D00A4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000" y="1602000"/>
            <a:ext cx="9385450" cy="350732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15AB7-BBED-424B-8986-5F16C7A4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999" y="5256000"/>
            <a:ext cx="9385450" cy="833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DD175-CC26-4B92-9383-E84138FF8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556" y="442250"/>
            <a:ext cx="1464231" cy="23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ackground Slide">
    <p:bg>
      <p:bgPr>
        <a:solidFill>
          <a:srgbClr val="0064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B8E265-0CE8-4217-A6AD-2B0E339AA92A}"/>
              </a:ext>
            </a:extLst>
          </p:cNvPr>
          <p:cNvSpPr/>
          <p:nvPr userDrawn="1"/>
        </p:nvSpPr>
        <p:spPr>
          <a:xfrm>
            <a:off x="-2" y="0"/>
            <a:ext cx="1080000" cy="6858000"/>
          </a:xfrm>
          <a:prstGeom prst="rect">
            <a:avLst/>
          </a:prstGeom>
          <a:solidFill>
            <a:srgbClr val="0064A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9E099-06DC-43DF-B6DE-EF4D00A4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000" y="1602000"/>
            <a:ext cx="9385450" cy="3507328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15AB7-BBED-424B-8986-5F16C7A4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1999" y="5256000"/>
            <a:ext cx="9385450" cy="833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C8F3A-9978-4A4A-A311-580CA1767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203" y="276875"/>
            <a:ext cx="643665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4D53-9F01-45B0-890C-3F3683B9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6FFC-85CC-4EF6-B964-8F77A4EC8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9348" y="1772240"/>
            <a:ext cx="5100451" cy="44330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1D5E4-40B6-4CB0-9825-ADBFF450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72240"/>
            <a:ext cx="5181600" cy="44330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88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EA0B1-083F-457B-813F-06A36F29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176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EDB1B-5E36-40BE-A802-E4F9B28E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49" y="432000"/>
            <a:ext cx="10515600" cy="948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C5234-9CB0-4982-B11B-7BA20CDE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349" y="1775763"/>
            <a:ext cx="10515600" cy="438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CA4373-E45F-4E74-BCFB-600F7B4DC8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7094" y="362354"/>
            <a:ext cx="59225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0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6" r:id="rId3"/>
    <p:sldLayoutId id="2147483651" r:id="rId4"/>
    <p:sldLayoutId id="2147483658" r:id="rId5"/>
    <p:sldLayoutId id="2147483652" r:id="rId6"/>
    <p:sldLayoutId id="2147483654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64A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64A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4AA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4A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4A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64A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91775A-96B1-4982-81D3-EFC8A6E53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774" y="1602554"/>
            <a:ext cx="8669518" cy="4066725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Tartu linna suuremad haridustaristu rekonstrueerimistööd ja uusehitised</a:t>
            </a:r>
            <a:br>
              <a:rPr lang="et-EE" dirty="0"/>
            </a:br>
            <a:br>
              <a:rPr lang="et-EE" dirty="0"/>
            </a:br>
            <a:r>
              <a:rPr lang="et-EE" sz="3600" dirty="0"/>
              <a:t>Kunnar Jürgenson</a:t>
            </a:r>
            <a:br>
              <a:rPr lang="et-EE" sz="3600" dirty="0"/>
            </a:br>
            <a:r>
              <a:rPr lang="et-EE" sz="3600" dirty="0"/>
              <a:t>veebruar 2022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256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7998" y="432000"/>
            <a:ext cx="10990147" cy="951323"/>
          </a:xfrm>
        </p:spPr>
        <p:txBody>
          <a:bodyPr/>
          <a:lstStyle/>
          <a:p>
            <a:r>
              <a:rPr lang="et-EE" dirty="0"/>
              <a:t>Valminud objektid: Annelinna kool (ehitustööd 2019-2020)</a:t>
            </a:r>
            <a:br>
              <a:rPr lang="et-EE" b="1" dirty="0"/>
            </a:br>
            <a:endParaRPr lang="et-E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666611"/>
            <a:ext cx="6689725" cy="44598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7108" y="1561717"/>
            <a:ext cx="3971038" cy="5150168"/>
          </a:xfrm>
        </p:spPr>
        <p:txBody>
          <a:bodyPr>
            <a:noAutofit/>
          </a:bodyPr>
          <a:lstStyle/>
          <a:p>
            <a:r>
              <a:rPr lang="et-EE" sz="2000" dirty="0"/>
              <a:t>Hoone terviklik rekonstrueerimine. Hoone suletud netopind: 9045 m2. EL toetus 215 600 eurot.</a:t>
            </a:r>
          </a:p>
          <a:p>
            <a:r>
              <a:rPr lang="et-EE" sz="2000" dirty="0"/>
              <a:t>Kogumaksumus: 11 538 000 eurot.</a:t>
            </a:r>
          </a:p>
          <a:p>
            <a:r>
              <a:rPr lang="et-EE" sz="2000" dirty="0"/>
              <a:t>Ehitustööd: 9 988 839 eurot (</a:t>
            </a:r>
            <a:r>
              <a:rPr lang="et-EE" sz="2000" dirty="0" err="1"/>
              <a:t>Embach</a:t>
            </a:r>
            <a:r>
              <a:rPr lang="et-EE" sz="2000" dirty="0"/>
              <a:t> Ehitus OÜ).</a:t>
            </a:r>
          </a:p>
          <a:p>
            <a:r>
              <a:rPr lang="et-EE" sz="2000" dirty="0"/>
              <a:t>Projekteerimine: 180 480 eurot (Sirkel ja Mall OÜ).</a:t>
            </a:r>
          </a:p>
          <a:p>
            <a:r>
              <a:rPr lang="et-EE" sz="2000" dirty="0"/>
              <a:t>Muud kulud (OJV, liitumised, sisustamine jms): ca 1 370 000 eurot.</a:t>
            </a:r>
          </a:p>
        </p:txBody>
      </p:sp>
    </p:spTree>
    <p:extLst>
      <p:ext uri="{BB962C8B-B14F-4D97-AF65-F5344CB8AC3E}">
        <p14:creationId xmlns:p14="http://schemas.microsoft.com/office/powerpoint/2010/main" val="39722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Objektid, mis on täna töös: Ristikheina lasteaed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7" y="1508289"/>
            <a:ext cx="6344653" cy="3858299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900421" y="1380583"/>
            <a:ext cx="5052767" cy="4824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200" dirty="0"/>
              <a:t>Suletud netopind: 2210 m2. Hoone terviklik rekonstrueerimine. Objekti kogumaksumus: ca 4 300 000 eurot. EL toetus 468 000 eurot + riigi toetus 1 899 000 eurot.</a:t>
            </a:r>
          </a:p>
          <a:p>
            <a:pPr marL="0" indent="0">
              <a:buNone/>
            </a:pPr>
            <a:r>
              <a:rPr lang="et-EE" sz="2200" dirty="0"/>
              <a:t>Ehitustööd koos sisustamisega: 4 140 000 eurot (AS EVIKO).</a:t>
            </a:r>
          </a:p>
          <a:p>
            <a:pPr marL="0" indent="0">
              <a:buNone/>
            </a:pPr>
            <a:r>
              <a:rPr lang="et-EE" sz="2200" dirty="0"/>
              <a:t>Projekteerimine: 88 800 eurot (Projektbüroo OÜ).</a:t>
            </a:r>
          </a:p>
          <a:p>
            <a:pPr marL="0" indent="0">
              <a:buNone/>
            </a:pPr>
            <a:r>
              <a:rPr lang="et-EE" sz="2200" dirty="0"/>
              <a:t>Muud kulud (OJV, projekti ekspertiisid jms): ca 70 000 eurot.</a:t>
            </a:r>
          </a:p>
        </p:txBody>
      </p:sp>
    </p:spTree>
    <p:extLst>
      <p:ext uri="{BB962C8B-B14F-4D97-AF65-F5344CB8AC3E}">
        <p14:creationId xmlns:p14="http://schemas.microsoft.com/office/powerpoint/2010/main" val="11258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Objektid, mis lähevad lähiaastatel töösse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9349" y="1105231"/>
            <a:ext cx="10515600" cy="5052878"/>
          </a:xfrm>
        </p:spPr>
        <p:txBody>
          <a:bodyPr>
            <a:normAutofit/>
          </a:bodyPr>
          <a:lstStyle/>
          <a:p>
            <a:r>
              <a:rPr lang="et-EE" b="1" dirty="0"/>
              <a:t>Ploomi 1 - </a:t>
            </a:r>
            <a:r>
              <a:rPr lang="et-EE" dirty="0"/>
              <a:t>(endine lasteaed) Pärli Kool rek ja juurdeheitus 2022-2023</a:t>
            </a:r>
          </a:p>
          <a:p>
            <a:r>
              <a:rPr lang="et-EE" b="1" dirty="0"/>
              <a:t>Salme tn 1 A </a:t>
            </a:r>
            <a:r>
              <a:rPr lang="et-EE" dirty="0"/>
              <a:t>- Karlova kooli teine hoone soetamine ja rek. 2022-2023</a:t>
            </a:r>
          </a:p>
          <a:p>
            <a:r>
              <a:rPr lang="et-EE" b="1" dirty="0"/>
              <a:t>Hellik lasteaed </a:t>
            </a:r>
            <a:r>
              <a:rPr lang="et-EE" dirty="0"/>
              <a:t>– lammutus ja  uus hoone 10 rühmale  2022-2023</a:t>
            </a:r>
          </a:p>
          <a:p>
            <a:r>
              <a:rPr lang="et-EE" b="1" dirty="0"/>
              <a:t>Lina tn 2  - </a:t>
            </a:r>
            <a:r>
              <a:rPr lang="et-EE" dirty="0"/>
              <a:t>Karlova kooli peahoone rek. 2023</a:t>
            </a:r>
          </a:p>
          <a:p>
            <a:r>
              <a:rPr lang="et-EE" b="1" dirty="0"/>
              <a:t>Veeriku 41 - </a:t>
            </a:r>
            <a:r>
              <a:rPr lang="et-EE" dirty="0"/>
              <a:t>Veeriku kool rek. ja juurdeehitus</a:t>
            </a:r>
          </a:p>
          <a:p>
            <a:pPr marL="0" indent="0">
              <a:buNone/>
            </a:pPr>
            <a:r>
              <a:rPr lang="et-EE" dirty="0"/>
              <a:t>    Projekteerimine  2022-2023</a:t>
            </a:r>
          </a:p>
          <a:p>
            <a:pPr marL="0" indent="0">
              <a:buNone/>
            </a:pPr>
            <a:r>
              <a:rPr lang="et-EE" dirty="0"/>
              <a:t>    Ehitus   2024-2025</a:t>
            </a:r>
          </a:p>
          <a:p>
            <a:pPr marL="0" indent="0">
              <a:buNone/>
            </a:pPr>
            <a:r>
              <a:rPr lang="et-EE" dirty="0"/>
              <a:t>* Uus hoonete energiatõhususe meede </a:t>
            </a:r>
            <a:r>
              <a:rPr lang="et-EE" dirty="0" err="1"/>
              <a:t>KOVdele</a:t>
            </a:r>
            <a:r>
              <a:rPr lang="et-EE" dirty="0"/>
              <a:t> 2022. Tartul võimalik saada max 837 tuh €. </a:t>
            </a:r>
          </a:p>
        </p:txBody>
      </p:sp>
    </p:spTree>
    <p:extLst>
      <p:ext uri="{BB962C8B-B14F-4D97-AF65-F5344CB8AC3E}">
        <p14:creationId xmlns:p14="http://schemas.microsoft.com/office/powerpoint/2010/main" val="27546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8000" y="432000"/>
            <a:ext cx="10903212" cy="951323"/>
          </a:xfrm>
        </p:spPr>
        <p:txBody>
          <a:bodyPr/>
          <a:lstStyle/>
          <a:p>
            <a:r>
              <a:rPr lang="et-EE" dirty="0"/>
              <a:t>Valminud objektid: Maarjamõisa lasteaed (ehitustööd 2018-2019)</a:t>
            </a:r>
            <a:br>
              <a:rPr lang="et-EE" b="1" dirty="0"/>
            </a:br>
            <a:endParaRPr lang="et-E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1195" y="1553251"/>
            <a:ext cx="7095913" cy="4197100"/>
          </a:xfrm>
        </p:spPr>
        <p:txBody>
          <a:bodyPr>
            <a:noAutofit/>
          </a:bodyPr>
          <a:lstStyle/>
          <a:p>
            <a:endParaRPr lang="et-EE" sz="2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7108" y="1553251"/>
            <a:ext cx="3971038" cy="4387565"/>
          </a:xfrm>
        </p:spPr>
        <p:txBody>
          <a:bodyPr>
            <a:normAutofit fontScale="92500" lnSpcReduction="20000"/>
          </a:bodyPr>
          <a:lstStyle/>
          <a:p>
            <a:r>
              <a:rPr lang="et-EE" sz="2400" dirty="0"/>
              <a:t>Hoone terviklik rekonstrueerimine. Hoone suletud netopind: 2557 m2. KredEXi toetus 480 000 eurot.</a:t>
            </a:r>
          </a:p>
          <a:p>
            <a:r>
              <a:rPr lang="et-EE" sz="2400" dirty="0"/>
              <a:t>Kogumaksumus: 2 735 000 eurot.</a:t>
            </a:r>
          </a:p>
          <a:p>
            <a:r>
              <a:rPr lang="et-EE" sz="2400" dirty="0"/>
              <a:t>Ehitustööd: 2 450 206 eurot (PVH EHITUS OÜ).</a:t>
            </a:r>
          </a:p>
          <a:p>
            <a:r>
              <a:rPr lang="et-EE" sz="2400" dirty="0"/>
              <a:t>Projekteerimine: 58 500 eurot (Projektid 32 OÜ).</a:t>
            </a:r>
          </a:p>
          <a:p>
            <a:r>
              <a:rPr lang="et-EE" sz="2400" dirty="0"/>
              <a:t>Muud kulud (OJV, sisustamine, liitumised): ca 225 000 eurot.</a:t>
            </a:r>
            <a:r>
              <a:rPr lang="et-EE" sz="2000" dirty="0"/>
              <a:t> </a:t>
            </a:r>
          </a:p>
          <a:p>
            <a:endParaRPr lang="et-E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5" y="1553251"/>
            <a:ext cx="7095913" cy="35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Valminud objektid: LA Rõõmupesa (Akadeemia 2) </a:t>
            </a:r>
            <a:r>
              <a:rPr lang="et-EE" dirty="0" err="1"/>
              <a:t>juurdeehitis</a:t>
            </a:r>
            <a:r>
              <a:rPr lang="et-EE" dirty="0"/>
              <a:t> + </a:t>
            </a:r>
            <a:r>
              <a:rPr lang="et-EE" dirty="0" err="1"/>
              <a:t>ol.oleva</a:t>
            </a:r>
            <a:r>
              <a:rPr lang="et-EE" dirty="0"/>
              <a:t> hoone rekonstrueerimine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2349910"/>
            <a:ext cx="5100637" cy="30732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 err="1"/>
              <a:t>Ol.oleva</a:t>
            </a:r>
            <a:r>
              <a:rPr lang="et-EE" dirty="0"/>
              <a:t> hoone </a:t>
            </a:r>
            <a:r>
              <a:rPr lang="et-EE" dirty="0" err="1"/>
              <a:t>rek</a:t>
            </a:r>
            <a:r>
              <a:rPr lang="et-EE" dirty="0"/>
              <a:t>. 2014-15. a. - 4 rühma.</a:t>
            </a:r>
          </a:p>
          <a:p>
            <a:r>
              <a:rPr lang="et-EE" dirty="0"/>
              <a:t>Juurdeehituse projekt ja ehitus 2015-17. a. – 4 rühma.</a:t>
            </a:r>
          </a:p>
          <a:p>
            <a:r>
              <a:rPr lang="et-EE" dirty="0"/>
              <a:t>Juurdeehitust toetas EAS 765 tuhat €. </a:t>
            </a:r>
          </a:p>
          <a:p>
            <a:r>
              <a:rPr lang="et-EE" dirty="0"/>
              <a:t>Hoone netopind 2400 m2.</a:t>
            </a:r>
          </a:p>
          <a:p>
            <a:r>
              <a:rPr lang="et-EE" dirty="0"/>
              <a:t>Kogumaksumus 3,1 milj €.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678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Valminud objektid: LA Naerumaa (</a:t>
            </a:r>
            <a:r>
              <a:rPr lang="et-EE" dirty="0" err="1"/>
              <a:t>Pepleri</a:t>
            </a:r>
            <a:r>
              <a:rPr lang="et-EE" dirty="0"/>
              <a:t> 1a) uusehitis (ehitustööd 2016-2017)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3" y="1771650"/>
            <a:ext cx="5112775" cy="44338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t-EE" dirty="0"/>
              <a:t>Hoone netopind: 1816 m2</a:t>
            </a:r>
          </a:p>
          <a:p>
            <a:r>
              <a:rPr lang="et-EE" dirty="0"/>
              <a:t>Arhitektuurikonkurssiga saadud võidutöö.</a:t>
            </a:r>
          </a:p>
          <a:p>
            <a:r>
              <a:rPr lang="et-EE" dirty="0" err="1"/>
              <a:t>Liginullenergiahoone</a:t>
            </a:r>
            <a:r>
              <a:rPr lang="et-EE" dirty="0"/>
              <a:t> ehk A klass </a:t>
            </a:r>
          </a:p>
          <a:p>
            <a:r>
              <a:rPr lang="et-EE" dirty="0"/>
              <a:t>Päikesepaneelid katusel sh. murukatus.  </a:t>
            </a:r>
          </a:p>
          <a:p>
            <a:r>
              <a:rPr lang="et-EE" dirty="0"/>
              <a:t>Projekt - 129 600 € Boa OÜ ja AS </a:t>
            </a:r>
            <a:r>
              <a:rPr lang="et-EE" dirty="0" err="1"/>
              <a:t>Amhold</a:t>
            </a:r>
            <a:r>
              <a:rPr lang="et-EE" dirty="0"/>
              <a:t>, OÜ Tajuruum maastikuarhitektid</a:t>
            </a:r>
          </a:p>
          <a:p>
            <a:r>
              <a:rPr lang="et-EE" dirty="0"/>
              <a:t>Ehitus - 3 269 308 €- </a:t>
            </a:r>
            <a:r>
              <a:rPr lang="et-EE" dirty="0" err="1"/>
              <a:t>Mapri</a:t>
            </a:r>
            <a:r>
              <a:rPr lang="et-EE" dirty="0"/>
              <a:t> Ehitus OÜ.</a:t>
            </a:r>
          </a:p>
          <a:p>
            <a:r>
              <a:rPr lang="et-EE" dirty="0"/>
              <a:t>Sisustamine -	232 802€ - Inest Market OÜ</a:t>
            </a:r>
          </a:p>
          <a:p>
            <a:r>
              <a:rPr lang="et-EE" dirty="0"/>
              <a:t>Liitumised ca 40 000 €</a:t>
            </a:r>
          </a:p>
          <a:p>
            <a:r>
              <a:rPr lang="et-EE" dirty="0"/>
              <a:t>Kogukulud: ca 3,7 miljonit €   </a:t>
            </a:r>
          </a:p>
          <a:p>
            <a:r>
              <a:rPr lang="et-EE" dirty="0"/>
              <a:t>Euroopa struktuurfondidest saadud  3 miljonit €, 0,7 milj € linna </a:t>
            </a:r>
            <a:r>
              <a:rPr lang="et-EE" dirty="0" err="1"/>
              <a:t>omafin</a:t>
            </a:r>
            <a:r>
              <a:rPr lang="et-EE" dirty="0"/>
              <a:t>..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749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8000" y="432000"/>
            <a:ext cx="9837984" cy="951323"/>
          </a:xfrm>
        </p:spPr>
        <p:txBody>
          <a:bodyPr/>
          <a:lstStyle/>
          <a:p>
            <a:r>
              <a:rPr lang="et-EE" dirty="0"/>
              <a:t>Valminud objektid: Pääsupesa lasteaed (ehitustööd 2019-2020)</a:t>
            </a:r>
            <a:br>
              <a:rPr lang="et-EE" b="1" dirty="0"/>
            </a:br>
            <a:endParaRPr lang="et-E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022" y="1495411"/>
            <a:ext cx="7369409" cy="4302074"/>
          </a:xfrm>
        </p:spPr>
        <p:txBody>
          <a:bodyPr>
            <a:noAutofit/>
          </a:bodyPr>
          <a:lstStyle/>
          <a:p>
            <a:endParaRPr lang="et-EE" sz="2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6540" y="1234911"/>
            <a:ext cx="4121606" cy="5476973"/>
          </a:xfrm>
        </p:spPr>
        <p:txBody>
          <a:bodyPr>
            <a:noAutofit/>
          </a:bodyPr>
          <a:lstStyle/>
          <a:p>
            <a:r>
              <a:rPr lang="et-EE" sz="2000" dirty="0"/>
              <a:t>Hoone terviklik  rekonstrueerimine 11 rühmale, 170 lapsele. Hoone suletud netopind 2921,9 m2. Hoone energiaklass C.</a:t>
            </a:r>
          </a:p>
          <a:p>
            <a:r>
              <a:rPr lang="et-EE" sz="2000" dirty="0"/>
              <a:t>Ehituse maksumus 2 829 969 eurot, sellest KIK </a:t>
            </a:r>
            <a:r>
              <a:rPr lang="et-EE" sz="2000" dirty="0" err="1"/>
              <a:t>välisprojekti</a:t>
            </a:r>
            <a:r>
              <a:rPr lang="et-EE" sz="2000" dirty="0"/>
              <a:t> toetus 440 tuhat eurot. Ehitustöid teostas </a:t>
            </a:r>
            <a:r>
              <a:rPr lang="et-EE" sz="2000" dirty="0" err="1"/>
              <a:t>Haart</a:t>
            </a:r>
            <a:r>
              <a:rPr lang="et-EE" sz="2000" dirty="0"/>
              <a:t> Ehitus OÜ.</a:t>
            </a:r>
          </a:p>
          <a:p>
            <a:r>
              <a:rPr lang="et-EE" sz="2000" dirty="0"/>
              <a:t>Projekteerimise maksumus 107 tuhat eurot, koostas RTG Projektbüroo AS.</a:t>
            </a:r>
          </a:p>
          <a:p>
            <a:r>
              <a:rPr lang="et-EE" sz="2000" dirty="0"/>
              <a:t>Muud kulud ca 300 tuhat eurot (liitumised, ekspertiisid, sisustus, </a:t>
            </a:r>
            <a:r>
              <a:rPr lang="et-EE" sz="2000" dirty="0" err="1"/>
              <a:t>ojv</a:t>
            </a:r>
            <a:r>
              <a:rPr lang="et-EE" sz="2000" dirty="0"/>
              <a:t> jne)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23" y="1590694"/>
            <a:ext cx="7369408" cy="38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8000" y="432000"/>
            <a:ext cx="10990146" cy="951323"/>
          </a:xfrm>
        </p:spPr>
        <p:txBody>
          <a:bodyPr/>
          <a:lstStyle/>
          <a:p>
            <a:r>
              <a:rPr lang="et-EE" dirty="0"/>
              <a:t>Valminud objektid: Raatuse kool (ehitustööd 2017-2018)</a:t>
            </a:r>
            <a:br>
              <a:rPr lang="et-EE" b="1" dirty="0"/>
            </a:br>
            <a:endParaRPr lang="et-E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996445"/>
            <a:ext cx="6769100" cy="380808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7108" y="1476558"/>
            <a:ext cx="3971038" cy="4631056"/>
          </a:xfrm>
        </p:spPr>
        <p:txBody>
          <a:bodyPr>
            <a:noAutofit/>
          </a:bodyPr>
          <a:lstStyle/>
          <a:p>
            <a:r>
              <a:rPr lang="et-EE" sz="2000" dirty="0"/>
              <a:t>Hoone terviklik rekonstrueerimine. Hoone suletud netopind: 8405 m2. EL toetus 4 644 992 eurot.</a:t>
            </a:r>
          </a:p>
          <a:p>
            <a:r>
              <a:rPr lang="et-EE" sz="2000" dirty="0"/>
              <a:t>Kogumaksumus: 7 963 000 eurot.</a:t>
            </a:r>
          </a:p>
          <a:p>
            <a:r>
              <a:rPr lang="et-EE" sz="2000" dirty="0"/>
              <a:t>Ehitustööd: ca 6 300 000 eurot (</a:t>
            </a:r>
            <a:r>
              <a:rPr lang="et-EE" sz="2000" dirty="0" err="1"/>
              <a:t>Embach</a:t>
            </a:r>
            <a:r>
              <a:rPr lang="et-EE" sz="2000" dirty="0"/>
              <a:t> Ehitus OÜ).</a:t>
            </a:r>
          </a:p>
          <a:p>
            <a:r>
              <a:rPr lang="et-EE" sz="2000" dirty="0"/>
              <a:t>Projekteerimine: 107 400 eurot (AS RTG Projektbüroo).</a:t>
            </a:r>
          </a:p>
          <a:p>
            <a:r>
              <a:rPr lang="et-EE" sz="2000" dirty="0"/>
              <a:t>Muud kulud (ekspertiisid, OJV, sisustamine jms): 1 555 000 eurot.</a:t>
            </a:r>
          </a:p>
        </p:txBody>
      </p:sp>
    </p:spTree>
    <p:extLst>
      <p:ext uri="{BB962C8B-B14F-4D97-AF65-F5344CB8AC3E}">
        <p14:creationId xmlns:p14="http://schemas.microsoft.com/office/powerpoint/2010/main" val="11966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7998" y="432000"/>
            <a:ext cx="10990147" cy="951323"/>
          </a:xfrm>
        </p:spPr>
        <p:txBody>
          <a:bodyPr/>
          <a:lstStyle/>
          <a:p>
            <a:r>
              <a:rPr lang="et-EE" dirty="0"/>
              <a:t>Valminud objektid: Variku kool ja spordihoone (ehitustööd 2018-2019)</a:t>
            </a:r>
            <a:br>
              <a:rPr lang="et-EE" b="1" dirty="0"/>
            </a:br>
            <a:endParaRPr lang="et-E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5" y="1667726"/>
            <a:ext cx="6689725" cy="44575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7108" y="1561717"/>
            <a:ext cx="3971038" cy="5150168"/>
          </a:xfrm>
        </p:spPr>
        <p:txBody>
          <a:bodyPr>
            <a:noAutofit/>
          </a:bodyPr>
          <a:lstStyle/>
          <a:p>
            <a:r>
              <a:rPr lang="et-EE" sz="2000" dirty="0"/>
              <a:t>Hoone terviklik rekonstrueerimine. Hoone suletud netopind: kool 6663 m2, spordihoone 2208 m2, kokku 8871 m2. EL toetus 3 355 007 eurot.</a:t>
            </a:r>
          </a:p>
          <a:p>
            <a:r>
              <a:rPr lang="et-EE" sz="2000" dirty="0"/>
              <a:t>Kogumaksumus 11 063 000 eurot.</a:t>
            </a:r>
          </a:p>
          <a:p>
            <a:r>
              <a:rPr lang="et-EE" sz="2000" dirty="0"/>
              <a:t>Ehitustööd: 8 968 142 eurot (OÜ </a:t>
            </a:r>
            <a:r>
              <a:rPr lang="et-EE" sz="2000" dirty="0" err="1"/>
              <a:t>Nordlin</a:t>
            </a:r>
            <a:r>
              <a:rPr lang="et-EE" sz="2000" dirty="0"/>
              <a:t> Ehitus).</a:t>
            </a:r>
          </a:p>
          <a:p>
            <a:r>
              <a:rPr lang="et-EE" sz="2000" dirty="0"/>
              <a:t>Projekteerimine: 191 040 eurot (AS RTG Projektbüroo).</a:t>
            </a:r>
          </a:p>
          <a:p>
            <a:r>
              <a:rPr lang="et-EE" sz="2000" dirty="0"/>
              <a:t>Muud kulud (OJV, liitumised, sisustamine jms): ca 1 900 000 eurot.</a:t>
            </a:r>
          </a:p>
        </p:txBody>
      </p:sp>
    </p:spTree>
    <p:extLst>
      <p:ext uri="{BB962C8B-B14F-4D97-AF65-F5344CB8AC3E}">
        <p14:creationId xmlns:p14="http://schemas.microsoft.com/office/powerpoint/2010/main" val="16182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arkTartu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rkTartu">
      <a:majorFont>
        <a:latin typeface="TT Firs Neue Ligh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rkTartu_esitlus.potx" id="{29C8611F-E126-4FE7-8A1F-79E40631EC82}" vid="{53599AF3-C614-44B7-9FCC-D6B228665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697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Arial</vt:lpstr>
      <vt:lpstr>TT Firs Neue Light</vt:lpstr>
      <vt:lpstr>Montserrat Light</vt:lpstr>
      <vt:lpstr>Montserrat</vt:lpstr>
      <vt:lpstr>TarkTartu Theme</vt:lpstr>
      <vt:lpstr>Tartu linna suuremad haridustaristu rekonstrueerimistööd ja uusehitised  Kunnar Jürgenson veebruar 2022</vt:lpstr>
      <vt:lpstr>Objektid, mis on täna töös: Ristikheina lasteaed</vt:lpstr>
      <vt:lpstr>Objektid, mis lähevad lähiaastatel töösse</vt:lpstr>
      <vt:lpstr>Valminud objektid: Maarjamõisa lasteaed (ehitustööd 2018-2019) </vt:lpstr>
      <vt:lpstr>Valminud objektid: LA Rõõmupesa (Akadeemia 2) juurdeehitis + ol.oleva hoone rekonstrueerimine</vt:lpstr>
      <vt:lpstr>Valminud objektid: LA Naerumaa (Pepleri 1a) uusehitis (ehitustööd 2016-2017)</vt:lpstr>
      <vt:lpstr>Valminud objektid: Pääsupesa lasteaed (ehitustööd 2019-2020) </vt:lpstr>
      <vt:lpstr>Valminud objektid: Raatuse kool (ehitustööd 2017-2018) </vt:lpstr>
      <vt:lpstr>Valminud objektid: Variku kool ja spordihoone (ehitustööd 2018-2019) </vt:lpstr>
      <vt:lpstr>Valminud objektid: Annelinna kool (ehitustööd 2019-2020)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2020-01-02T12:11:09Z</dcterms:created>
  <dcterms:modified xsi:type="dcterms:W3CDTF">2022-02-01T06:46:29Z</dcterms:modified>
</cp:coreProperties>
</file>